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81" r:id="rId7"/>
    <p:sldId id="282" r:id="rId8"/>
    <p:sldId id="283" r:id="rId9"/>
    <p:sldId id="284" r:id="rId10"/>
    <p:sldId id="286" r:id="rId11"/>
    <p:sldId id="287" r:id="rId12"/>
    <p:sldId id="288" r:id="rId13"/>
  </p:sldIdLst>
  <p:sldSz cx="13442950" cy="7561263"/>
  <p:notesSz cx="7102475" cy="10234613"/>
  <p:defaultTextStyle>
    <a:defPPr>
      <a:defRPr lang="de-DE"/>
    </a:defPPr>
    <a:lvl1pPr algn="l" defTabSz="52071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1pPr>
    <a:lvl2pPr marL="520716" indent="-44633" algn="l" defTabSz="52071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2pPr>
    <a:lvl3pPr marL="1041430" indent="-89265" algn="l" defTabSz="52071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3pPr>
    <a:lvl4pPr marL="1563798" indent="-135551" algn="l" defTabSz="52071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4pPr>
    <a:lvl5pPr marL="2084514" indent="-180184" algn="l" defTabSz="520716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5pPr>
    <a:lvl6pPr marL="2380412" algn="l" defTabSz="952165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6pPr>
    <a:lvl7pPr marL="2856494" algn="l" defTabSz="952165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7pPr>
    <a:lvl8pPr marL="3332577" algn="l" defTabSz="952165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8pPr>
    <a:lvl9pPr marL="3808659" algn="l" defTabSz="952165" rtl="0" eaLnBrk="1" latinLnBrk="0" hangingPunct="1">
      <a:defRPr sz="2100" kern="1200">
        <a:solidFill>
          <a:schemeClr val="tx1"/>
        </a:solidFill>
        <a:latin typeface="Arial" charset="0"/>
        <a:ea typeface="ＭＳ Ｐゴシック" pitchFamily="-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 userDrawn="1">
          <p15:clr>
            <a:srgbClr val="A4A3A4"/>
          </p15:clr>
        </p15:guide>
        <p15:guide id="2" orient="horz" pos="4274" userDrawn="1">
          <p15:clr>
            <a:srgbClr val="A4A3A4"/>
          </p15:clr>
        </p15:guide>
        <p15:guide id="3" orient="horz" pos="268" userDrawn="1">
          <p15:clr>
            <a:srgbClr val="A4A3A4"/>
          </p15:clr>
        </p15:guide>
        <p15:guide id="4" orient="horz" pos="4513" userDrawn="1">
          <p15:clr>
            <a:srgbClr val="A4A3A4"/>
          </p15:clr>
        </p15:guide>
        <p15:guide id="5" orient="horz" pos="839" userDrawn="1">
          <p15:clr>
            <a:srgbClr val="A4A3A4"/>
          </p15:clr>
        </p15:guide>
        <p15:guide id="6" pos="8041" userDrawn="1">
          <p15:clr>
            <a:srgbClr val="A4A3A4"/>
          </p15:clr>
        </p15:guide>
        <p15:guide id="7" pos="883" userDrawn="1">
          <p15:clr>
            <a:srgbClr val="A4A3A4"/>
          </p15:clr>
        </p15:guide>
        <p15:guide id="8" pos="5574" userDrawn="1">
          <p15:clr>
            <a:srgbClr val="A4A3A4"/>
          </p15:clr>
        </p15:guide>
        <p15:guide id="9" pos="4688" userDrawn="1">
          <p15:clr>
            <a:srgbClr val="A4A3A4"/>
          </p15:clr>
        </p15:guide>
        <p15:guide id="10" pos="4234" userDrawn="1">
          <p15:clr>
            <a:srgbClr val="A4A3A4"/>
          </p15:clr>
        </p15:guide>
        <p15:guide id="11" pos="7167" userDrawn="1">
          <p15:clr>
            <a:srgbClr val="A4A3A4"/>
          </p15:clr>
        </p15:guide>
        <p15:guide id="1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371"/>
    <a:srgbClr val="005500"/>
    <a:srgbClr val="00FF00"/>
    <a:srgbClr val="A52A00"/>
    <a:srgbClr val="465723"/>
    <a:srgbClr val="ABB2B4"/>
    <a:srgbClr val="C6C6C6"/>
    <a:srgbClr val="FFF6C6"/>
    <a:srgbClr val="FFE46F"/>
    <a:srgbClr val="FAD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149DC-3F57-481C-967E-F907D785357E}" v="1" dt="2026-03-17T13:46:56.9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14" autoAdjust="0"/>
  </p:normalViewPr>
  <p:slideViewPr>
    <p:cSldViewPr snapToGrid="0">
      <p:cViewPr varScale="1">
        <p:scale>
          <a:sx n="101" d="100"/>
          <a:sy n="101" d="100"/>
        </p:scale>
        <p:origin x="444" y="114"/>
      </p:cViewPr>
      <p:guideLst>
        <p:guide orient="horz" pos="1021"/>
        <p:guide orient="horz" pos="4274"/>
        <p:guide orient="horz" pos="268"/>
        <p:guide orient="horz" pos="4513"/>
        <p:guide orient="horz" pos="839"/>
        <p:guide pos="8041"/>
        <p:guide pos="883"/>
        <p:guide pos="5574"/>
        <p:guide pos="4688"/>
        <p:guide pos="4234"/>
        <p:guide pos="7167"/>
        <p:guide pos="76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C081D24-9AB1-44DC-BEDA-97CC7E55132C}" type="datetime1">
              <a:rPr lang="de-DE"/>
              <a:pPr/>
              <a:t>23.03.2026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0A6CF1E-4132-4AA8-BF4F-EB1AE3A668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115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28" charset="0"/>
              </a:defRPr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28" charset="0"/>
              </a:defRPr>
            </a:lvl1pPr>
          </a:lstStyle>
          <a:p>
            <a:fld id="{48253859-495C-4765-8621-0307E8A1E14E}" type="datetime1">
              <a:rPr lang="de-DE"/>
              <a:pPr/>
              <a:t>23.03.2026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66" tIns="49533" rIns="99066" bIns="4953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28" charset="0"/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28" charset="0"/>
              </a:defRPr>
            </a:lvl1pPr>
          </a:lstStyle>
          <a:p>
            <a:fld id="{4CE2C2A4-863D-44F9-AA05-8937D5926E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39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760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ＭＳ Ｐゴシック" pitchFamily="16" charset="-128"/>
      </a:defRPr>
    </a:lvl1pPr>
    <a:lvl2pPr marL="476082" algn="l" defTabSz="4760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2pPr>
    <a:lvl3pPr marL="952165" algn="l" defTabSz="4760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3pPr>
    <a:lvl4pPr marL="1428247" algn="l" defTabSz="4760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4pPr>
    <a:lvl5pPr marL="1904329" algn="l" defTabSz="476082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6" charset="-128"/>
        <a:cs typeface="+mn-cs"/>
      </a:defRPr>
    </a:lvl5pPr>
    <a:lvl6pPr marL="2380412" algn="l" defTabSz="476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6494" algn="l" defTabSz="476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2577" algn="l" defTabSz="476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8659" algn="l" defTabSz="476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977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571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Sanierung ab TS bis VK Bestand </a:t>
            </a:r>
          </a:p>
          <a:p>
            <a:r>
              <a:rPr lang="de-CH" dirty="0"/>
              <a:t>Erhöhung der Stammkabel </a:t>
            </a:r>
          </a:p>
          <a:p>
            <a:r>
              <a:rPr lang="de-CH" dirty="0"/>
              <a:t>Aktuell im Deckstein </a:t>
            </a:r>
          </a:p>
          <a:p>
            <a:r>
              <a:rPr lang="de-CH" dirty="0"/>
              <a:t>In der Zukunft besser Positionieren </a:t>
            </a:r>
          </a:p>
          <a:p>
            <a:endParaRPr lang="de-CH" dirty="0"/>
          </a:p>
          <a:p>
            <a:r>
              <a:rPr lang="de-CH" dirty="0" err="1"/>
              <a:t>Öb</a:t>
            </a:r>
            <a:r>
              <a:rPr lang="de-CH" dirty="0"/>
              <a:t> wird neu für die Gemeinde Saniert </a:t>
            </a:r>
          </a:p>
          <a:p>
            <a:endParaRPr lang="de-CH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7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ED37F-6C46-0945-73E0-6245B56D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C45A48B-D7E7-64CF-6D21-7B05F3476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F0A660-3DAE-E484-8949-7709FEE1D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Hinter Brücke </a:t>
            </a:r>
          </a:p>
          <a:p>
            <a:r>
              <a:rPr lang="de-CH" dirty="0"/>
              <a:t>Ab VK bis Neue VK </a:t>
            </a:r>
          </a:p>
          <a:p>
            <a:r>
              <a:rPr lang="de-CH" dirty="0"/>
              <a:t>Strahlennetz </a:t>
            </a:r>
          </a:p>
          <a:p>
            <a:r>
              <a:rPr lang="de-CH" dirty="0"/>
              <a:t>Rückbau der Freileitung nicht überall möglich Rot durchstrichen </a:t>
            </a:r>
          </a:p>
          <a:p>
            <a:r>
              <a:rPr lang="de-CH" dirty="0"/>
              <a:t>Vorbereitung für die </a:t>
            </a:r>
            <a:r>
              <a:rPr lang="de-CH" dirty="0" err="1"/>
              <a:t>Bohlstrasse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/>
              <a:t>Verkabelung ÖB </a:t>
            </a:r>
          </a:p>
          <a:p>
            <a:r>
              <a:rPr lang="de-CH" dirty="0"/>
              <a:t>Neue </a:t>
            </a:r>
            <a:r>
              <a:rPr lang="de-CH" dirty="0" err="1"/>
              <a:t>öb</a:t>
            </a:r>
            <a:r>
              <a:rPr lang="de-CH" dirty="0"/>
              <a:t> Leuchten und Standorte Gemeinde (Ausführung EKS)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0E492B-5DA4-A4D2-D5C8-E25C7E0C9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3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E9B56-374D-1FEF-E0B3-AFBA585F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482411A-0775-657F-483A-271BF9C13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9F107E-7D6E-6078-1DEC-F7300FDD7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Neue VK Körbelstrasse </a:t>
            </a:r>
          </a:p>
          <a:p>
            <a:endParaRPr lang="de-CH" dirty="0"/>
          </a:p>
          <a:p>
            <a:r>
              <a:rPr lang="de-CH" dirty="0"/>
              <a:t>Neue </a:t>
            </a:r>
            <a:r>
              <a:rPr lang="de-CH" dirty="0" err="1"/>
              <a:t>öb</a:t>
            </a:r>
            <a:r>
              <a:rPr lang="de-CH" dirty="0"/>
              <a:t> </a:t>
            </a:r>
            <a:r>
              <a:rPr lang="de-CH" dirty="0" err="1"/>
              <a:t>Satndorte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C31726-D62D-1395-9222-1C8C2C557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91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Stammkabel Haben ihr Lebenszeit erreicht 1980</a:t>
            </a:r>
          </a:p>
          <a:p>
            <a:endParaRPr lang="de-CH" dirty="0"/>
          </a:p>
          <a:p>
            <a:r>
              <a:rPr lang="de-CH" dirty="0"/>
              <a:t>Sanieren wegen Steigenden Strom bedarf  Zukunft PV Wärmepumpe Ladesäulen ….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22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0B789-2BBE-DD47-5CEE-3FED4833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A6DBF2-3B69-F2D1-E42C-FDF4D282C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B713208-339E-D40F-0787-75DB3B137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BE3AD3-E57D-7975-6C8E-5E5D23FF7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08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Vorgehen </a:t>
            </a:r>
          </a:p>
          <a:p>
            <a:endParaRPr lang="de-CH" dirty="0"/>
          </a:p>
          <a:p>
            <a:r>
              <a:rPr lang="de-CH" dirty="0"/>
              <a:t>Email Aufnehmen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43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C2A4-863D-44F9-AA05-8937D5926EF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35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311275"/>
            <a:ext cx="13442950" cy="547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/>
              <a:t>Hintergrundbild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45529" y="4829270"/>
            <a:ext cx="11517787" cy="53553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 anchorCtr="0"/>
          <a:lstStyle>
            <a:lvl1pPr marL="0" indent="0">
              <a:buNone/>
              <a:defRPr sz="4000"/>
            </a:lvl1pPr>
          </a:lstStyle>
          <a:p>
            <a:pPr lvl="0"/>
            <a:r>
              <a:rPr lang="de-DE"/>
              <a:t>Untertitel hier einfügen</a:t>
            </a:r>
          </a:p>
        </p:txBody>
      </p:sp>
      <p:sp>
        <p:nvSpPr>
          <p:cNvPr id="14" name="Titel 11"/>
          <p:cNvSpPr>
            <a:spLocks noGrp="1"/>
          </p:cNvSpPr>
          <p:nvPr>
            <p:ph type="title" hasCustomPrompt="1"/>
          </p:nvPr>
        </p:nvSpPr>
        <p:spPr>
          <a:xfrm>
            <a:off x="1245529" y="4218199"/>
            <a:ext cx="11517787" cy="53553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e-DE"/>
              <a:t>Präsentationsthema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B5B00A5-F604-6942-B3E2-7CF58BEE29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B6352A55-EB04-481B-8ED7-EDCEFFD4D8D5}" type="datetime4">
              <a:rPr lang="de-CH" smtClean="0"/>
              <a:t>23. März 2026</a:t>
            </a:fld>
            <a:endParaRPr lang="de-CH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0457EC8-41CF-904A-91C6-2B0F70CB7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267183" y="1749601"/>
            <a:ext cx="11497233" cy="5035374"/>
          </a:xfrm>
          <a:prstGeom prst="rect">
            <a:avLst/>
          </a:prstGeom>
        </p:spPr>
        <p:txBody>
          <a:bodyPr rIns="0"/>
          <a:lstStyle>
            <a:lvl1pPr marL="266700" indent="-266700">
              <a:buFont typeface="Arial" pitchFamily="34" charset="0"/>
              <a:buChar char="•"/>
              <a:defRPr sz="1800"/>
            </a:lvl1pPr>
            <a:lvl2pPr marL="846369" indent="-325654">
              <a:buFont typeface="Arial" pitchFamily="34" charset="0"/>
              <a:buChar char="•"/>
              <a:defRPr sz="1800"/>
            </a:lvl2pPr>
            <a:lvl3pPr marL="1302614" indent="-259532">
              <a:buFont typeface="Arial" pitchFamily="34" charset="0"/>
              <a:buChar char="•"/>
              <a:defRPr sz="1800"/>
            </a:lvl3pPr>
            <a:lvl4pPr marL="1824982" indent="-259532">
              <a:buFont typeface="Arial" pitchFamily="34" charset="0"/>
              <a:buChar char="•"/>
              <a:defRPr sz="1800"/>
            </a:lvl4pPr>
            <a:lvl5pPr marL="2345698" indent="-259532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0B92DC4-4310-DC42-92BF-10FCE9103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A8E3BB24-2926-4202-A0AE-CB98086BA0E5}" type="datetime4">
              <a:rPr lang="de-CH" smtClean="0"/>
              <a:t>23. März 2026</a:t>
            </a:fld>
            <a:endParaRPr lang="de-CH"/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6F46C547-001D-DE47-B0E1-694367DFD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400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C1A8491-AF7B-144B-918C-858087C9E376}"/>
              </a:ext>
            </a:extLst>
          </p:cNvPr>
          <p:cNvSpPr txBox="1"/>
          <p:nvPr userDrawn="1"/>
        </p:nvSpPr>
        <p:spPr>
          <a:xfrm>
            <a:off x="12367710" y="6998400"/>
            <a:ext cx="524976" cy="270000"/>
          </a:xfrm>
          <a:prstGeom prst="rect">
            <a:avLst/>
          </a:prstGeom>
          <a:noFill/>
        </p:spPr>
        <p:txBody>
          <a:bodyPr wrap="none" lIns="93600" tIns="47608" rIns="95216" bIns="47608" anchor="ctr" anchorCtr="0">
            <a:normAutofit/>
          </a:bodyPr>
          <a:lstStyle/>
          <a:p>
            <a:pPr algn="r"/>
            <a:fld id="{307560ED-B4D1-44C9-8C20-C43E8B3BB032}" type="slidenum">
              <a:rPr lang="de-DE" sz="700" smtClean="0">
                <a:cs typeface="Arial" charset="0"/>
              </a:rPr>
              <a:pPr algn="r"/>
              <a:t>‹Nr.›</a:t>
            </a:fld>
            <a:endParaRPr lang="de-DE" sz="700">
              <a:cs typeface="Arial" charset="0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2B24673A-23EF-0B40-ABA9-005D713490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4255" y="389077"/>
            <a:ext cx="6112791" cy="44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8C91C02C-66F3-C94A-B7F1-ED65FDF9B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4940" y="690315"/>
            <a:ext cx="5993050" cy="354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9C6B1ED-F1F8-4C4B-BE58-05282859711B}"/>
              </a:ext>
            </a:extLst>
          </p:cNvPr>
          <p:cNvCxnSpPr>
            <a:cxnSpLocks/>
          </p:cNvCxnSpPr>
          <p:nvPr userDrawn="1"/>
        </p:nvCxnSpPr>
        <p:spPr>
          <a:xfrm>
            <a:off x="1400973" y="1311275"/>
            <a:ext cx="1136344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7513763" y="1851025"/>
            <a:ext cx="5250653" cy="493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1267183" y="1749601"/>
            <a:ext cx="5971176" cy="5035374"/>
          </a:xfrm>
          <a:prstGeom prst="rect">
            <a:avLst/>
          </a:prstGeom>
        </p:spPr>
        <p:txBody>
          <a:bodyPr/>
          <a:lstStyle>
            <a:lvl1pPr marL="266700" indent="-266700">
              <a:buFont typeface="Arial" pitchFamily="34" charset="0"/>
              <a:buChar char="•"/>
              <a:defRPr sz="1800"/>
            </a:lvl1pPr>
            <a:lvl2pPr marL="846369" indent="-325654">
              <a:buFont typeface="Arial" pitchFamily="34" charset="0"/>
              <a:buChar char="•"/>
              <a:defRPr sz="1800"/>
            </a:lvl2pPr>
            <a:lvl3pPr marL="1302614" indent="-259532">
              <a:buFont typeface="Arial" pitchFamily="34" charset="0"/>
              <a:buChar char="•"/>
              <a:defRPr sz="1800"/>
            </a:lvl3pPr>
            <a:lvl4pPr marL="1824982" indent="-259532">
              <a:buFont typeface="Arial" pitchFamily="34" charset="0"/>
              <a:buChar char="•"/>
              <a:defRPr sz="1800"/>
            </a:lvl4pPr>
            <a:lvl5pPr marL="2345698" indent="-259532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AB4F1D1-E0EC-B042-9779-85D9D386D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3E26AD9B-5E9A-46DC-9E2D-9BCE3812E380}" type="datetime4">
              <a:rPr lang="de-CH" smtClean="0"/>
              <a:t>23. März 2026</a:t>
            </a:fld>
            <a:endParaRPr lang="de-CH"/>
          </a:p>
        </p:txBody>
      </p:sp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id="{14F398B7-DF77-1C4A-8686-FD91D0B9C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552AD7E-EC95-2E4F-AA43-F9708188E987}"/>
              </a:ext>
            </a:extLst>
          </p:cNvPr>
          <p:cNvSpPr txBox="1"/>
          <p:nvPr userDrawn="1"/>
        </p:nvSpPr>
        <p:spPr>
          <a:xfrm>
            <a:off x="12367710" y="6998400"/>
            <a:ext cx="524976" cy="270000"/>
          </a:xfrm>
          <a:prstGeom prst="rect">
            <a:avLst/>
          </a:prstGeom>
          <a:noFill/>
        </p:spPr>
        <p:txBody>
          <a:bodyPr wrap="none" lIns="93600" tIns="47608" rIns="95216" bIns="47608" anchor="ctr" anchorCtr="0">
            <a:normAutofit/>
          </a:bodyPr>
          <a:lstStyle/>
          <a:p>
            <a:pPr algn="r"/>
            <a:fld id="{307560ED-B4D1-44C9-8C20-C43E8B3BB032}" type="slidenum">
              <a:rPr lang="de-DE" sz="700" smtClean="0">
                <a:cs typeface="Arial" charset="0"/>
              </a:rPr>
              <a:pPr algn="r"/>
              <a:t>‹Nr.›</a:t>
            </a:fld>
            <a:endParaRPr lang="de-DE" sz="700">
              <a:cs typeface="Arial" charset="0"/>
            </a:endParaRP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59A23431-68EA-DC49-98C9-FD2874F98C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4255" y="389077"/>
            <a:ext cx="6112791" cy="44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6D3EFC98-9800-A34D-A58C-097B7B6118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4940" y="690315"/>
            <a:ext cx="5993050" cy="354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42ACE293-0D93-C849-B2B7-5911B83891BE}"/>
              </a:ext>
            </a:extLst>
          </p:cNvPr>
          <p:cNvCxnSpPr>
            <a:cxnSpLocks/>
          </p:cNvCxnSpPr>
          <p:nvPr userDrawn="1"/>
        </p:nvCxnSpPr>
        <p:spPr>
          <a:xfrm>
            <a:off x="1400973" y="1311275"/>
            <a:ext cx="1136344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2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400973" y="1851025"/>
            <a:ext cx="11363444" cy="493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1445A36-A5FE-834D-9C88-E9632939C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1128C803-6BF8-4DF2-86C0-CA4FF82B5AA6}" type="datetime4">
              <a:rPr lang="de-CH" smtClean="0"/>
              <a:t>23. März 2026</a:t>
            </a:fld>
            <a:endParaRPr lang="de-CH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DD6EC5A-F64B-A342-840E-E94073C60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56F5DBC0-260A-DF41-B87A-A6B1311D95B9}"/>
              </a:ext>
            </a:extLst>
          </p:cNvPr>
          <p:cNvCxnSpPr>
            <a:cxnSpLocks/>
          </p:cNvCxnSpPr>
          <p:nvPr userDrawn="1"/>
        </p:nvCxnSpPr>
        <p:spPr>
          <a:xfrm>
            <a:off x="1400973" y="1311275"/>
            <a:ext cx="1136344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07F1E0C5-A9FA-3B46-BA1B-2DD36C6347F4}"/>
              </a:ext>
            </a:extLst>
          </p:cNvPr>
          <p:cNvSpPr txBox="1"/>
          <p:nvPr userDrawn="1"/>
        </p:nvSpPr>
        <p:spPr>
          <a:xfrm>
            <a:off x="12367710" y="6998400"/>
            <a:ext cx="524976" cy="270000"/>
          </a:xfrm>
          <a:prstGeom prst="rect">
            <a:avLst/>
          </a:prstGeom>
          <a:noFill/>
        </p:spPr>
        <p:txBody>
          <a:bodyPr wrap="none" lIns="93600" tIns="47608" rIns="95216" bIns="47608" anchor="ctr" anchorCtr="0">
            <a:normAutofit/>
          </a:bodyPr>
          <a:lstStyle/>
          <a:p>
            <a:pPr algn="r"/>
            <a:fld id="{307560ED-B4D1-44C9-8C20-C43E8B3BB032}" type="slidenum">
              <a:rPr lang="de-DE" sz="700" smtClean="0">
                <a:cs typeface="Arial" charset="0"/>
              </a:rPr>
              <a:pPr algn="r"/>
              <a:t>‹Nr.›</a:t>
            </a:fld>
            <a:endParaRPr lang="de-DE" sz="700">
              <a:cs typeface="Arial" charset="0"/>
            </a:endParaRP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58BB81F7-E388-694D-B421-37992B4C1B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4255" y="389077"/>
            <a:ext cx="6112791" cy="44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49C744-BB50-5D48-861A-9E604175FA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4940" y="690315"/>
            <a:ext cx="5993050" cy="354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72114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/>
          <p:cNvSpPr>
            <a:spLocks noGrp="1"/>
          </p:cNvSpPr>
          <p:nvPr>
            <p:ph type="pic" sz="quarter" idx="14"/>
          </p:nvPr>
        </p:nvSpPr>
        <p:spPr>
          <a:xfrm>
            <a:off x="7513764" y="1851025"/>
            <a:ext cx="2489109" cy="19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513764" y="3913743"/>
            <a:ext cx="2489109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9"/>
          </p:nvPr>
        </p:nvSpPr>
        <p:spPr>
          <a:xfrm>
            <a:off x="10275307" y="1851025"/>
            <a:ext cx="2489109" cy="19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275307" y="3913743"/>
            <a:ext cx="2489109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1"/>
          </p:nvPr>
        </p:nvSpPr>
        <p:spPr>
          <a:xfrm>
            <a:off x="10275307" y="4362257"/>
            <a:ext cx="2489109" cy="19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10275307" y="6424975"/>
            <a:ext cx="2489109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23"/>
          </p:nvPr>
        </p:nvSpPr>
        <p:spPr>
          <a:xfrm>
            <a:off x="7513764" y="4362257"/>
            <a:ext cx="2489109" cy="19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513764" y="6424975"/>
            <a:ext cx="2489109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+mn-lt"/>
              </a:defRPr>
            </a:lvl1pPr>
          </a:lstStyle>
          <a:p>
            <a:pPr lvl="0"/>
            <a:r>
              <a:rPr lang="de-DE"/>
              <a:t>Bildlegende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1267183" y="1749601"/>
            <a:ext cx="5971176" cy="5035374"/>
          </a:xfrm>
          <a:prstGeom prst="rect">
            <a:avLst/>
          </a:prstGeom>
        </p:spPr>
        <p:txBody>
          <a:bodyPr/>
          <a:lstStyle>
            <a:lvl1pPr marL="266700" indent="-266700">
              <a:buFont typeface="Arial" pitchFamily="34" charset="0"/>
              <a:buChar char="•"/>
              <a:defRPr sz="1800"/>
            </a:lvl1pPr>
            <a:lvl2pPr marL="846369" indent="-325654">
              <a:buFont typeface="Arial" pitchFamily="34" charset="0"/>
              <a:buChar char="•"/>
              <a:defRPr sz="1800"/>
            </a:lvl2pPr>
            <a:lvl3pPr marL="1302614" indent="-259532">
              <a:buFont typeface="Arial" pitchFamily="34" charset="0"/>
              <a:buChar char="•"/>
              <a:defRPr sz="1800"/>
            </a:lvl3pPr>
            <a:lvl4pPr marL="1824982" indent="-259532">
              <a:buFont typeface="Arial" pitchFamily="34" charset="0"/>
              <a:buChar char="•"/>
              <a:defRPr sz="1800"/>
            </a:lvl4pPr>
            <a:lvl5pPr marL="2345698" indent="-259532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A6587F31-FEAA-1F47-8672-1B54BCB19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FDAFC1AF-0E3D-4B34-ADE3-CB58DCD52D66}" type="datetime4">
              <a:rPr lang="de-CH" smtClean="0"/>
              <a:t>23. März 2026</a:t>
            </a:fld>
            <a:endParaRPr lang="de-CH"/>
          </a:p>
        </p:txBody>
      </p:sp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F7EEE0AF-C02B-994B-B804-C15AB643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  <p:sp>
        <p:nvSpPr>
          <p:cNvPr id="27" name="TextBox 6">
            <a:extLst>
              <a:ext uri="{FF2B5EF4-FFF2-40B4-BE49-F238E27FC236}">
                <a16:creationId xmlns:a16="http://schemas.microsoft.com/office/drawing/2014/main" id="{63782ECB-01C4-BA4D-90D1-4652D094EB59}"/>
              </a:ext>
            </a:extLst>
          </p:cNvPr>
          <p:cNvSpPr txBox="1"/>
          <p:nvPr userDrawn="1"/>
        </p:nvSpPr>
        <p:spPr>
          <a:xfrm>
            <a:off x="12367710" y="6998400"/>
            <a:ext cx="524976" cy="270000"/>
          </a:xfrm>
          <a:prstGeom prst="rect">
            <a:avLst/>
          </a:prstGeom>
          <a:noFill/>
        </p:spPr>
        <p:txBody>
          <a:bodyPr wrap="none" lIns="93600" tIns="47608" rIns="95216" bIns="47608" anchor="ctr" anchorCtr="0">
            <a:normAutofit/>
          </a:bodyPr>
          <a:lstStyle/>
          <a:p>
            <a:pPr algn="r"/>
            <a:fld id="{307560ED-B4D1-44C9-8C20-C43E8B3BB032}" type="slidenum">
              <a:rPr lang="de-DE" sz="700" smtClean="0">
                <a:cs typeface="Arial" charset="0"/>
              </a:rPr>
              <a:pPr algn="r"/>
              <a:t>‹Nr.›</a:t>
            </a:fld>
            <a:endParaRPr lang="de-DE" sz="700">
              <a:cs typeface="Arial" charset="0"/>
            </a:endParaRP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1EBC9AB8-9785-4B43-AEE7-7E080A867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4255" y="389077"/>
            <a:ext cx="6112791" cy="44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EC52AB30-EC90-284E-9691-DE5DE44116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4940" y="690315"/>
            <a:ext cx="5993050" cy="354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FA56C4DD-6262-0149-A032-28099A1A13FD}"/>
              </a:ext>
            </a:extLst>
          </p:cNvPr>
          <p:cNvCxnSpPr>
            <a:cxnSpLocks/>
          </p:cNvCxnSpPr>
          <p:nvPr userDrawn="1"/>
        </p:nvCxnSpPr>
        <p:spPr>
          <a:xfrm>
            <a:off x="1400973" y="1311275"/>
            <a:ext cx="1136344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0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0B92DC4-4310-DC42-92BF-10FCE9103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A8E3BB24-2926-4202-A0AE-CB98086BA0E5}" type="datetime4">
              <a:rPr lang="de-CH" smtClean="0"/>
              <a:t>23. März 2026</a:t>
            </a:fld>
            <a:endParaRPr lang="de-CH"/>
          </a:p>
        </p:txBody>
      </p:sp>
      <p:sp>
        <p:nvSpPr>
          <p:cNvPr id="14" name="Fußzeilenplatzhalter 5">
            <a:extLst>
              <a:ext uri="{FF2B5EF4-FFF2-40B4-BE49-F238E27FC236}">
                <a16:creationId xmlns:a16="http://schemas.microsoft.com/office/drawing/2014/main" id="{6F46C547-001D-DE47-B0E1-694367DFD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400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0C1A8491-AF7B-144B-918C-858087C9E376}"/>
              </a:ext>
            </a:extLst>
          </p:cNvPr>
          <p:cNvSpPr txBox="1"/>
          <p:nvPr userDrawn="1"/>
        </p:nvSpPr>
        <p:spPr>
          <a:xfrm>
            <a:off x="12367710" y="6998400"/>
            <a:ext cx="524976" cy="270000"/>
          </a:xfrm>
          <a:prstGeom prst="rect">
            <a:avLst/>
          </a:prstGeom>
          <a:noFill/>
        </p:spPr>
        <p:txBody>
          <a:bodyPr wrap="none" lIns="93600" tIns="47608" rIns="95216" bIns="47608" anchor="ctr" anchorCtr="0">
            <a:normAutofit/>
          </a:bodyPr>
          <a:lstStyle/>
          <a:p>
            <a:pPr algn="r"/>
            <a:fld id="{307560ED-B4D1-44C9-8C20-C43E8B3BB032}" type="slidenum">
              <a:rPr lang="de-DE" sz="700" smtClean="0">
                <a:cs typeface="Arial" charset="0"/>
              </a:rPr>
              <a:pPr algn="r"/>
              <a:t>‹Nr.›</a:t>
            </a:fld>
            <a:endParaRPr lang="de-DE" sz="700">
              <a:cs typeface="Arial" charset="0"/>
            </a:endParaRP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2B24673A-23EF-0B40-ABA9-005D713490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4255" y="389077"/>
            <a:ext cx="6112791" cy="446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Titel durch Klicken hinzufügen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8C91C02C-66F3-C94A-B7F1-ED65FDF9B3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4940" y="690315"/>
            <a:ext cx="5993050" cy="354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69C6B1ED-F1F8-4C4B-BE58-05282859711B}"/>
              </a:ext>
            </a:extLst>
          </p:cNvPr>
          <p:cNvCxnSpPr>
            <a:cxnSpLocks/>
          </p:cNvCxnSpPr>
          <p:nvPr userDrawn="1"/>
        </p:nvCxnSpPr>
        <p:spPr>
          <a:xfrm>
            <a:off x="1400973" y="1311275"/>
            <a:ext cx="1136344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8"/>
          <p:cNvSpPr txBox="1">
            <a:spLocks/>
          </p:cNvSpPr>
          <p:nvPr/>
        </p:nvSpPr>
        <p:spPr>
          <a:xfrm>
            <a:off x="1279274" y="6998401"/>
            <a:ext cx="644476" cy="268583"/>
          </a:xfrm>
          <a:prstGeom prst="rect">
            <a:avLst/>
          </a:prstGeom>
        </p:spPr>
        <p:txBody>
          <a:bodyPr vert="horz" wrap="none" lIns="93600" tIns="47608" rIns="95216" bIns="47608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de-DE"/>
            </a:defPPr>
            <a:lvl1pPr algn="l" defTabSz="520716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1pPr>
            <a:lvl2pPr marL="520716" indent="-44633" algn="l" defTabSz="520716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2pPr>
            <a:lvl3pPr marL="1041430" indent="-89265" algn="l" defTabSz="520716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3pPr>
            <a:lvl4pPr marL="1563798" indent="-135551" algn="l" defTabSz="520716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4pPr>
            <a:lvl5pPr marL="2084514" indent="-180184" algn="l" defTabSz="520716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5pPr>
            <a:lvl6pPr marL="2380412" algn="l" defTabSz="952165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6pPr>
            <a:lvl7pPr marL="2856494" algn="l" defTabSz="952165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7pPr>
            <a:lvl8pPr marL="3332577" algn="l" defTabSz="952165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8pPr>
            <a:lvl9pPr marL="3808659" algn="l" defTabSz="952165" rtl="0" eaLnBrk="1" latinLnBrk="0" hangingPunct="1">
              <a:defRPr sz="2100" kern="1200">
                <a:solidFill>
                  <a:schemeClr val="tx1"/>
                </a:solidFill>
                <a:latin typeface="Arial" charset="0"/>
                <a:ea typeface="ＭＳ Ｐゴシック" pitchFamily="-28" charset="-128"/>
                <a:cs typeface="+mn-cs"/>
              </a:defRPr>
            </a:lvl9pPr>
          </a:lstStyle>
          <a:p>
            <a:r>
              <a:rPr lang="de-DE" sz="700"/>
              <a:t>© EKS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2014647" y="7060691"/>
            <a:ext cx="0" cy="144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l">
              <a:defRPr lang="de-CH" sz="700" b="0" kern="1200" baseline="0" smtClean="0">
                <a:solidFill>
                  <a:schemeClr val="tx1"/>
                </a:solidFill>
                <a:latin typeface="Arial" charset="0"/>
                <a:ea typeface="Arial" pitchFamily="-28" charset="0"/>
                <a:cs typeface="Arial" pitchFamily="-28" charset="0"/>
              </a:defRPr>
            </a:lvl1pPr>
          </a:lstStyle>
          <a:p>
            <a:fld id="{F12F1FF1-FE3D-473F-BD99-FFEFA45C5944}" type="datetime4">
              <a:rPr lang="de-CH" smtClean="0"/>
              <a:t>23. März 2026</a:t>
            </a:fld>
            <a:endParaRPr lang="de-CH"/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  <a:prstGeom prst="rect">
            <a:avLst/>
          </a:prstGeom>
        </p:spPr>
        <p:txBody>
          <a:bodyPr vert="horz" wrap="none" lIns="90000" tIns="45720" rIns="91440" bIns="45720" rtlCol="0" anchor="ctr">
            <a:normAutofit/>
          </a:bodyPr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de-CH"/>
              <a:t>Netzdienstleistungen | Beleuchtungstechnik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61FE77-62D5-FA40-A057-C6D78717B8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324" y="500061"/>
            <a:ext cx="1078992" cy="509016"/>
          </a:xfrm>
          <a:prstGeom prst="rect">
            <a:avLst/>
          </a:prstGeom>
        </p:spPr>
      </p:pic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69C6B1ED-F1F8-4C4B-BE58-05282859711B}"/>
              </a:ext>
            </a:extLst>
          </p:cNvPr>
          <p:cNvCxnSpPr>
            <a:cxnSpLocks/>
          </p:cNvCxnSpPr>
          <p:nvPr userDrawn="1"/>
        </p:nvCxnSpPr>
        <p:spPr>
          <a:xfrm>
            <a:off x="1400973" y="1311275"/>
            <a:ext cx="1136344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/>
  <p:txStyles>
    <p:titleStyle>
      <a:lvl1pPr algn="l" defTabSz="520716" rtl="0" eaLnBrk="1" fontAlgn="base" hangingPunct="1"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Arial"/>
          <a:ea typeface="ＭＳ Ｐゴシック" pitchFamily="16" charset="-128"/>
          <a:cs typeface="Arial"/>
        </a:defRPr>
      </a:lvl1pPr>
      <a:lvl2pPr algn="l" defTabSz="52071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28" charset="0"/>
          <a:ea typeface="ＭＳ Ｐゴシック" pitchFamily="16" charset="-128"/>
          <a:cs typeface="ＭＳ Ｐゴシック" pitchFamily="16" charset="-128"/>
        </a:defRPr>
      </a:lvl2pPr>
      <a:lvl3pPr algn="l" defTabSz="52071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28" charset="0"/>
          <a:ea typeface="ＭＳ Ｐゴシック" pitchFamily="16" charset="-128"/>
          <a:cs typeface="ＭＳ Ｐゴシック" pitchFamily="16" charset="-128"/>
        </a:defRPr>
      </a:lvl3pPr>
      <a:lvl4pPr algn="l" defTabSz="52071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28" charset="0"/>
          <a:ea typeface="ＭＳ Ｐゴシック" pitchFamily="16" charset="-128"/>
          <a:cs typeface="ＭＳ Ｐゴシック" pitchFamily="16" charset="-128"/>
        </a:defRPr>
      </a:lvl4pPr>
      <a:lvl5pPr algn="l" defTabSz="52071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-28" charset="0"/>
          <a:ea typeface="ＭＳ Ｐゴシック" pitchFamily="16" charset="-128"/>
          <a:cs typeface="ＭＳ Ｐゴシック" pitchFamily="16" charset="-128"/>
        </a:defRPr>
      </a:lvl5pPr>
      <a:lvl6pPr marL="476082" algn="ctr" defTabSz="520716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16" charset="0"/>
          <a:ea typeface="ＭＳ Ｐゴシック" pitchFamily="16" charset="-128"/>
          <a:cs typeface="ＭＳ Ｐゴシック" pitchFamily="16" charset="-128"/>
        </a:defRPr>
      </a:lvl6pPr>
      <a:lvl7pPr marL="952165" algn="ctr" defTabSz="520716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16" charset="0"/>
          <a:ea typeface="ＭＳ Ｐゴシック" pitchFamily="16" charset="-128"/>
          <a:cs typeface="ＭＳ Ｐゴシック" pitchFamily="16" charset="-128"/>
        </a:defRPr>
      </a:lvl7pPr>
      <a:lvl8pPr marL="1428247" algn="ctr" defTabSz="520716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16" charset="0"/>
          <a:ea typeface="ＭＳ Ｐゴシック" pitchFamily="16" charset="-128"/>
          <a:cs typeface="ＭＳ Ｐゴシック" pitchFamily="16" charset="-128"/>
        </a:defRPr>
      </a:lvl8pPr>
      <a:lvl9pPr marL="1904329" algn="ctr" defTabSz="520716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16" charset="0"/>
          <a:ea typeface="ＭＳ Ｐゴシック" pitchFamily="16" charset="-128"/>
          <a:cs typeface="ＭＳ Ｐゴシック" pitchFamily="16" charset="-128"/>
        </a:defRPr>
      </a:lvl9pPr>
    </p:titleStyle>
    <p:bodyStyle>
      <a:lvl1pPr marL="390123" indent="-390123" algn="l" defTabSz="52071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16" charset="-128"/>
          <a:cs typeface="ＭＳ Ｐゴシック" pitchFamily="16" charset="-128"/>
        </a:defRPr>
      </a:lvl1pPr>
      <a:lvl2pPr marL="846369" indent="-325654" algn="l" defTabSz="52071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2pPr>
      <a:lvl3pPr marL="1302614" indent="-259532" algn="l" defTabSz="520716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3pPr>
      <a:lvl4pPr marL="1824982" indent="-259532" algn="l" defTabSz="520716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4pPr>
      <a:lvl5pPr marL="2345698" indent="-259532" algn="l" defTabSz="52071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16" charset="-128"/>
          <a:cs typeface="+mn-cs"/>
        </a:defRPr>
      </a:lvl5pPr>
      <a:lvl6pPr marL="2867912" indent="-260719" algn="l" defTabSz="521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51" indent="-260719" algn="l" defTabSz="521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91" indent="-260719" algn="l" defTabSz="521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28" indent="-260719" algn="l" defTabSz="52143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9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8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6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55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92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32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70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509" algn="l" defTabSz="5214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FA48E4-5F39-B141-00B5-A51E4A1A97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2063" y="3512862"/>
            <a:ext cx="12025336" cy="535537"/>
          </a:xfrm>
        </p:spPr>
        <p:txBody>
          <a:bodyPr/>
          <a:lstStyle/>
          <a:p>
            <a:r>
              <a:rPr lang="de-CH" dirty="0"/>
              <a:t>in Tengen </a:t>
            </a:r>
            <a:r>
              <a:rPr lang="de-CH" dirty="0" err="1"/>
              <a:t>Büsslingen</a:t>
            </a: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99F4C1-30DD-9205-669B-C565AF3A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83" y="2617999"/>
            <a:ext cx="12025336" cy="535537"/>
          </a:xfrm>
        </p:spPr>
        <p:txBody>
          <a:bodyPr/>
          <a:lstStyle/>
          <a:p>
            <a:r>
              <a:rPr lang="de-CH" dirty="0"/>
              <a:t>Niederspannungssanierung der Körbelstrasse </a:t>
            </a:r>
          </a:p>
        </p:txBody>
      </p:sp>
    </p:spTree>
    <p:extLst>
      <p:ext uri="{BB962C8B-B14F-4D97-AF65-F5344CB8AC3E}">
        <p14:creationId xmlns:p14="http://schemas.microsoft.com/office/powerpoint/2010/main" val="48376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86D5433-90E0-5E2D-ABE4-BA0C012F6E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E3BB24-2926-4202-A0AE-CB98086BA0E5}" type="datetime4">
              <a:rPr lang="de-CH" smtClean="0"/>
              <a:t>23. März 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784DE8-403A-0D3E-68CD-7974CF06C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NBE / Projektleitung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C14DEB-2115-3087-693C-7DB4065EFB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67075" y="435080"/>
            <a:ext cx="6112791" cy="446088"/>
          </a:xfrm>
        </p:spPr>
        <p:txBody>
          <a:bodyPr/>
          <a:lstStyle/>
          <a:p>
            <a:r>
              <a:rPr lang="de-CH" sz="3600" dirty="0"/>
              <a:t>Inhaltsverzeichnis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C08F2D92-0056-8F6F-F270-8062F15719EF}"/>
              </a:ext>
            </a:extLst>
          </p:cNvPr>
          <p:cNvSpPr txBox="1">
            <a:spLocks/>
          </p:cNvSpPr>
          <p:nvPr/>
        </p:nvSpPr>
        <p:spPr>
          <a:xfrm>
            <a:off x="3677971" y="1903684"/>
            <a:ext cx="6524011" cy="3809427"/>
          </a:xfrm>
          <a:prstGeom prst="rect">
            <a:avLst/>
          </a:prstGeom>
        </p:spPr>
        <p:txBody>
          <a:bodyPr rIns="0">
            <a:normAutofit/>
          </a:bodyPr>
          <a:lstStyle>
            <a:lvl1pPr marL="266700" indent="-266700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ＭＳ Ｐゴシック" pitchFamily="16" charset="-128"/>
              </a:defRPr>
            </a:lvl1pPr>
            <a:lvl2pPr marL="846369" indent="-325654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2pPr>
            <a:lvl3pPr marL="1302614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3pPr>
            <a:lvl4pPr marL="1824982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4pPr>
            <a:lvl5pPr marL="2345698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5pPr>
            <a:lvl6pPr marL="2867912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5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9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28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endParaRPr lang="de-CH" dirty="0"/>
          </a:p>
          <a:p>
            <a:pPr>
              <a:buSzPct val="100000"/>
            </a:pPr>
            <a:r>
              <a:rPr lang="de-CH" sz="3200" dirty="0"/>
              <a:t>Projektvorstellung </a:t>
            </a:r>
          </a:p>
          <a:p>
            <a:pPr>
              <a:buSzPct val="100000"/>
            </a:pPr>
            <a:r>
              <a:rPr lang="de-CH" sz="3200" dirty="0"/>
              <a:t>Technische Aspekte</a:t>
            </a:r>
          </a:p>
          <a:p>
            <a:pPr>
              <a:buSzPct val="100000"/>
            </a:pPr>
            <a:r>
              <a:rPr lang="de-CH" sz="3200" dirty="0"/>
              <a:t>Kosten  </a:t>
            </a:r>
          </a:p>
          <a:p>
            <a:pPr>
              <a:buSzPct val="100000"/>
            </a:pPr>
            <a:r>
              <a:rPr lang="de-CH" sz="3200" dirty="0"/>
              <a:t>Weiteres Vorgehen </a:t>
            </a:r>
          </a:p>
          <a:p>
            <a:pPr>
              <a:buSzPct val="100000"/>
            </a:pPr>
            <a:r>
              <a:rPr lang="de-CH" sz="3200" dirty="0"/>
              <a:t>Fragen </a:t>
            </a:r>
          </a:p>
          <a:p>
            <a:pPr>
              <a:buSzPct val="100000"/>
            </a:pPr>
            <a:endParaRPr lang="de-CH" dirty="0"/>
          </a:p>
          <a:p>
            <a:pPr lvl="1">
              <a:buSzPct val="100000"/>
            </a:pPr>
            <a:endParaRPr lang="de-CH" sz="1600" dirty="0"/>
          </a:p>
          <a:p>
            <a:pPr lvl="1">
              <a:buSzPct val="100000"/>
            </a:pPr>
            <a:endParaRPr lang="de-CH" sz="1600" dirty="0"/>
          </a:p>
          <a:p>
            <a:pPr lvl="1">
              <a:buSzPct val="100000"/>
            </a:pPr>
            <a:endParaRPr lang="de-CH" sz="1600" dirty="0"/>
          </a:p>
          <a:p>
            <a:pPr marL="0" indent="0">
              <a:buFont typeface="Arial" pitchFamily="34" charset="0"/>
              <a:buNone/>
            </a:pPr>
            <a:endParaRPr lang="de-CH" dirty="0">
              <a:ea typeface="Arial" pitchFamily="-28" charset="0"/>
              <a:cs typeface="Arial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43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AD725F-5B8A-C85A-8C5E-171C9F677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8E3BB24-2926-4202-A0AE-CB98086BA0E5}" type="datetime4">
              <a:rPr lang="de-CH" smtClean="0"/>
              <a:pPr>
                <a:spcAft>
                  <a:spcPts val="600"/>
                </a:spcAft>
              </a:pPr>
              <a:t>23. März 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365586-208F-A1D1-D971-85493DFBA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</p:spPr>
        <p:txBody>
          <a:bodyPr wrap="none" anchor="ctr">
            <a:normAutofit/>
          </a:bodyPr>
          <a:lstStyle/>
          <a:p>
            <a:r>
              <a:rPr lang="de-CH"/>
              <a:t>NBE / Projektleitung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5FB736-7072-C5EF-8AA2-E39122034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6"/>
            <a:ext cx="6132385" cy="571043"/>
          </a:xfrm>
        </p:spPr>
        <p:txBody>
          <a:bodyPr>
            <a:noAutofit/>
          </a:bodyPr>
          <a:lstStyle/>
          <a:p>
            <a:r>
              <a:rPr lang="de-CH" sz="3600"/>
              <a:t>Projektvorstellung </a:t>
            </a:r>
          </a:p>
          <a:p>
            <a:endParaRPr lang="de-CH" sz="3600" dirty="0"/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3778E627-E91D-CF9F-1943-1FABEB2BD8FE}"/>
              </a:ext>
            </a:extLst>
          </p:cNvPr>
          <p:cNvSpPr txBox="1">
            <a:spLocks/>
          </p:cNvSpPr>
          <p:nvPr/>
        </p:nvSpPr>
        <p:spPr>
          <a:xfrm>
            <a:off x="4003173" y="3311202"/>
            <a:ext cx="5436604" cy="1008112"/>
          </a:xfrm>
          <a:prstGeom prst="rect">
            <a:avLst/>
          </a:prstGeom>
        </p:spPr>
        <p:txBody>
          <a:bodyPr/>
          <a:lstStyle>
            <a:lvl1pPr marL="0" indent="0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defRPr>
            </a:lvl1pPr>
            <a:lvl2pPr marL="846369" indent="-325654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2pPr>
            <a:lvl3pPr marL="1302614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3pPr>
            <a:lvl4pPr marL="1824982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4pPr>
            <a:lvl5pPr marL="2345698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5pPr>
            <a:lvl6pPr marL="2867912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5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9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28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6000" b="1" dirty="0"/>
          </a:p>
        </p:txBody>
      </p:sp>
      <p:pic>
        <p:nvPicPr>
          <p:cNvPr id="15" name="Grafik 14" descr="Ein Bild, das Karte, Diagramm, Text, Plan enthält.&#10;&#10;KI-generierte Inhalte können fehlerhaft sein.">
            <a:extLst>
              <a:ext uri="{FF2B5EF4-FFF2-40B4-BE49-F238E27FC236}">
                <a16:creationId xmlns:a16="http://schemas.microsoft.com/office/drawing/2014/main" id="{DE24867A-D9EF-47A9-43EF-DCBA7A658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1771640"/>
            <a:ext cx="12668250" cy="44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5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16DEB-C12F-0713-8732-96324434E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DEA088-63CE-974A-A432-8423EFF9A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8E3BB24-2926-4202-A0AE-CB98086BA0E5}" type="datetime4">
              <a:rPr lang="de-CH" smtClean="0"/>
              <a:pPr>
                <a:spcAft>
                  <a:spcPts val="600"/>
                </a:spcAft>
              </a:pPr>
              <a:t>23. März 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C8EA7F0-AB8C-78C9-2586-8B99809A6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</p:spPr>
        <p:txBody>
          <a:bodyPr wrap="none" anchor="ctr">
            <a:normAutofit/>
          </a:bodyPr>
          <a:lstStyle/>
          <a:p>
            <a:r>
              <a:rPr lang="de-CH"/>
              <a:t>NBE / Projektleitung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1C9EA-37C0-065C-9508-9CA85411F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6"/>
            <a:ext cx="6101905" cy="601523"/>
          </a:xfrm>
        </p:spPr>
        <p:txBody>
          <a:bodyPr>
            <a:normAutofit lnSpcReduction="10000"/>
          </a:bodyPr>
          <a:lstStyle/>
          <a:p>
            <a:r>
              <a:rPr lang="de-CH" sz="3600" dirty="0"/>
              <a:t>Projektvorstellung</a:t>
            </a:r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09F5ED95-9583-8B70-E08E-D2A8C8B56CA3}"/>
              </a:ext>
            </a:extLst>
          </p:cNvPr>
          <p:cNvSpPr txBox="1">
            <a:spLocks/>
          </p:cNvSpPr>
          <p:nvPr/>
        </p:nvSpPr>
        <p:spPr>
          <a:xfrm>
            <a:off x="4003173" y="3311202"/>
            <a:ext cx="5436604" cy="1008112"/>
          </a:xfrm>
          <a:prstGeom prst="rect">
            <a:avLst/>
          </a:prstGeom>
        </p:spPr>
        <p:txBody>
          <a:bodyPr/>
          <a:lstStyle>
            <a:lvl1pPr marL="0" indent="0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defRPr>
            </a:lvl1pPr>
            <a:lvl2pPr marL="846369" indent="-325654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2pPr>
            <a:lvl3pPr marL="1302614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3pPr>
            <a:lvl4pPr marL="1824982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4pPr>
            <a:lvl5pPr marL="2345698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5pPr>
            <a:lvl6pPr marL="2867912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5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9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28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6000" b="1" dirty="0"/>
          </a:p>
        </p:txBody>
      </p:sp>
      <p:pic>
        <p:nvPicPr>
          <p:cNvPr id="15" name="Grafik 14" descr="Ein Bild, das Karte, Text, Diagramm, Plan enthält.">
            <a:extLst>
              <a:ext uri="{FF2B5EF4-FFF2-40B4-BE49-F238E27FC236}">
                <a16:creationId xmlns:a16="http://schemas.microsoft.com/office/drawing/2014/main" id="{F6172C42-8A9C-59E4-D8B9-CBB2444D7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448" y="1381125"/>
            <a:ext cx="7136053" cy="54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9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7CAA7-2D67-2DB8-C07E-916B2C49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899D05-A5E8-D453-A94C-CD8269B92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A8E3BB24-2926-4202-A0AE-CB98086BA0E5}" type="datetime4">
              <a:rPr lang="de-CH" smtClean="0"/>
              <a:pPr>
                <a:spcAft>
                  <a:spcPts val="600"/>
                </a:spcAft>
              </a:pPr>
              <a:t>23. März 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02C9AF-4907-0703-BF26-D682A5AEF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</p:spPr>
        <p:txBody>
          <a:bodyPr wrap="none" anchor="ctr">
            <a:normAutofit/>
          </a:bodyPr>
          <a:lstStyle/>
          <a:p>
            <a:r>
              <a:rPr lang="de-CH" dirty="0"/>
              <a:t>NBE / Projektleitung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050337-AD6C-66AA-311E-24AFCBB567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6"/>
            <a:ext cx="6101905" cy="601523"/>
          </a:xfrm>
        </p:spPr>
        <p:txBody>
          <a:bodyPr>
            <a:normAutofit lnSpcReduction="10000"/>
          </a:bodyPr>
          <a:lstStyle/>
          <a:p>
            <a:r>
              <a:rPr lang="de-CH" sz="3600" dirty="0"/>
              <a:t>Projektvorstellung</a:t>
            </a:r>
            <a:r>
              <a:rPr lang="de-CH" dirty="0"/>
              <a:t> </a:t>
            </a:r>
          </a:p>
          <a:p>
            <a:endParaRPr lang="de-CH" dirty="0"/>
          </a:p>
        </p:txBody>
      </p:sp>
      <p:sp>
        <p:nvSpPr>
          <p:cNvPr id="6" name="Textplatzhalter 25">
            <a:extLst>
              <a:ext uri="{FF2B5EF4-FFF2-40B4-BE49-F238E27FC236}">
                <a16:creationId xmlns:a16="http://schemas.microsoft.com/office/drawing/2014/main" id="{F536CC08-B212-AE5E-C82A-2EB94726346E}"/>
              </a:ext>
            </a:extLst>
          </p:cNvPr>
          <p:cNvSpPr txBox="1">
            <a:spLocks/>
          </p:cNvSpPr>
          <p:nvPr/>
        </p:nvSpPr>
        <p:spPr>
          <a:xfrm>
            <a:off x="4003173" y="3311202"/>
            <a:ext cx="5436604" cy="1008112"/>
          </a:xfrm>
          <a:prstGeom prst="rect">
            <a:avLst/>
          </a:prstGeom>
        </p:spPr>
        <p:txBody>
          <a:bodyPr/>
          <a:lstStyle>
            <a:lvl1pPr marL="0" indent="0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pitchFamily="16" charset="-128"/>
                <a:cs typeface="Arial" pitchFamily="34" charset="0"/>
              </a:defRPr>
            </a:lvl1pPr>
            <a:lvl2pPr marL="846369" indent="-325654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2pPr>
            <a:lvl3pPr marL="1302614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3pPr>
            <a:lvl4pPr marL="1824982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4pPr>
            <a:lvl5pPr marL="2345698" indent="-259532" algn="l" defTabSz="520716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ＭＳ Ｐゴシック" pitchFamily="16" charset="-128"/>
                <a:cs typeface="+mn-cs"/>
              </a:defRPr>
            </a:lvl5pPr>
            <a:lvl6pPr marL="2867912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5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91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28" indent="-260719" algn="l" defTabSz="521439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CH" sz="6000" b="1" dirty="0"/>
          </a:p>
        </p:txBody>
      </p:sp>
      <p:pic>
        <p:nvPicPr>
          <p:cNvPr id="7" name="Grafik 6" descr="Ein Bild, das Text, Diagramm, Plan, Reihe enthält.&#10;&#10;KI-generierte Inhalte können fehlerhaft sein.">
            <a:extLst>
              <a:ext uri="{FF2B5EF4-FFF2-40B4-BE49-F238E27FC236}">
                <a16:creationId xmlns:a16="http://schemas.microsoft.com/office/drawing/2014/main" id="{400DFD73-D936-9FBF-966B-3372721B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54" y="1336412"/>
            <a:ext cx="7352985" cy="57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1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0AAAD7-6D53-6C06-4CE8-9EB5759CFE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7183" y="1749601"/>
            <a:ext cx="8934800" cy="472676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Stand Heute </a:t>
            </a:r>
          </a:p>
          <a:p>
            <a:r>
              <a:rPr lang="de-DE" dirty="0"/>
              <a:t>Derzeit erfolgt die Versorgung über den Dachständeranschluss beziehungsweise die Freileitung</a:t>
            </a:r>
          </a:p>
          <a:p>
            <a:r>
              <a:rPr lang="de-DE" dirty="0"/>
              <a:t>Eine Erhöhung der Leistung ist nicht möglich</a:t>
            </a:r>
          </a:p>
          <a:p>
            <a:r>
              <a:rPr lang="de-CH" dirty="0"/>
              <a:t>Nicht mehr zeitgemäß.</a:t>
            </a:r>
          </a:p>
          <a:p>
            <a:endParaRPr lang="en-US" dirty="0"/>
          </a:p>
          <a:p>
            <a:pPr marL="0" indent="0">
              <a:buNone/>
            </a:pPr>
            <a:r>
              <a:rPr lang="de-DE" sz="2400" b="1" dirty="0"/>
              <a:t>Stand nach Abschluss der Sanierungsarbeiten</a:t>
            </a:r>
          </a:p>
          <a:p>
            <a:r>
              <a:rPr lang="de-DE" dirty="0"/>
              <a:t>Die Freileitung wird so weit wie möglich zurück gebaut</a:t>
            </a:r>
          </a:p>
          <a:p>
            <a:r>
              <a:rPr lang="de-DE" dirty="0"/>
              <a:t>Eine Erhöhung der Leistung ist möglich</a:t>
            </a:r>
          </a:p>
          <a:p>
            <a:r>
              <a:rPr lang="de-DE" dirty="0"/>
              <a:t>Hausanschlüsse sind im Strahlennetz erschlossen</a:t>
            </a:r>
          </a:p>
          <a:p>
            <a:r>
              <a:rPr lang="de-DE" dirty="0"/>
              <a:t>Erhöhung des Querschnitts der Stammkabel </a:t>
            </a:r>
            <a:endParaRPr lang="en-US" dirty="0"/>
          </a:p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5EF560-177D-74AD-DDE0-2BD9951A7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1128C803-6BF8-4DF2-86C0-CA4FF82B5AA6}" type="datetime4">
              <a:rPr lang="de-CH" smtClean="0"/>
              <a:pPr>
                <a:spcAft>
                  <a:spcPts val="600"/>
                </a:spcAft>
              </a:pPr>
              <a:t>23. März 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B8BD3F-558C-3BB2-0A07-FB1D50448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400"/>
            <a:ext cx="6087004" cy="270000"/>
          </a:xfrm>
        </p:spPr>
        <p:txBody>
          <a:bodyPr wrap="none" anchor="ctr">
            <a:normAutofit/>
          </a:bodyPr>
          <a:lstStyle/>
          <a:p>
            <a:r>
              <a:rPr lang="de-CH" dirty="0"/>
              <a:t>NBE / Projektleitung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961B24-7C2D-63ED-4911-036CAD22D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6"/>
            <a:ext cx="6087005" cy="639623"/>
          </a:xfrm>
        </p:spPr>
        <p:txBody>
          <a:bodyPr>
            <a:normAutofit lnSpcReduction="10000"/>
          </a:bodyPr>
          <a:lstStyle/>
          <a:p>
            <a:r>
              <a:rPr lang="de-CH" sz="3600" dirty="0"/>
              <a:t>Technische Aspekte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505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24E26-EB6A-82A5-A685-B4B0455E0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0FB81E3-6AF5-E83F-8985-C3FE327C4A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7182" y="1749601"/>
            <a:ext cx="9735845" cy="3631001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Anwohner mit einem Freileitungsanschluss ohne Kabel</a:t>
            </a:r>
          </a:p>
          <a:p>
            <a:r>
              <a:rPr lang="de-DE" dirty="0"/>
              <a:t>Die Kosten für den Umschluss des Elektrikers zum neuen HAK trägt der Kunde</a:t>
            </a:r>
          </a:p>
          <a:p>
            <a:r>
              <a:rPr lang="de-DE" dirty="0"/>
              <a:t>EKS zahlt für den Umschluss eine Pauschale von 240 Euro</a:t>
            </a:r>
          </a:p>
          <a:p>
            <a:endParaRPr lang="de-DE" b="1" dirty="0"/>
          </a:p>
          <a:p>
            <a:endParaRPr lang="de-DE" b="1" dirty="0"/>
          </a:p>
          <a:p>
            <a:pPr marL="0" indent="0">
              <a:buNone/>
            </a:pPr>
            <a:r>
              <a:rPr lang="de-DE" sz="2400" b="1" dirty="0"/>
              <a:t>Anwohner mit einem Kabelanschluss </a:t>
            </a:r>
          </a:p>
          <a:p>
            <a:r>
              <a:rPr lang="de-DE" dirty="0"/>
              <a:t>Sofern machbar, wird der alte HAK als Verbindungspunkt genutzt.</a:t>
            </a:r>
          </a:p>
          <a:p>
            <a:r>
              <a:rPr lang="de-DE" dirty="0"/>
              <a:t>Die Kosten für den Kabelschutz auf Grundeigentum trägt der Kunde </a:t>
            </a:r>
          </a:p>
          <a:p>
            <a:r>
              <a:rPr lang="de-DE" dirty="0"/>
              <a:t>EKS verlegt die neue Rohranlage bis Grundstücksgrenze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28B000-6E99-8830-C04A-2336D2F3E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1128C803-6BF8-4DF2-86C0-CA4FF82B5AA6}" type="datetime4">
              <a:rPr lang="de-CH" smtClean="0"/>
              <a:pPr>
                <a:spcAft>
                  <a:spcPts val="600"/>
                </a:spcAft>
              </a:pPr>
              <a:t>23. März 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AC3464-0202-85DF-5DFF-68BC103D9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400"/>
            <a:ext cx="6087004" cy="270000"/>
          </a:xfrm>
        </p:spPr>
        <p:txBody>
          <a:bodyPr wrap="none" anchor="ctr">
            <a:normAutofit/>
          </a:bodyPr>
          <a:lstStyle/>
          <a:p>
            <a:r>
              <a:rPr lang="de-CH" dirty="0"/>
              <a:t>NBE / Projektleitung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ED825D-4847-0104-E31B-DB63AC950B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6"/>
            <a:ext cx="6087005" cy="639623"/>
          </a:xfrm>
        </p:spPr>
        <p:txBody>
          <a:bodyPr>
            <a:noAutofit/>
          </a:bodyPr>
          <a:lstStyle/>
          <a:p>
            <a:r>
              <a:rPr lang="de-CH" sz="3600" dirty="0"/>
              <a:t>Kosten</a:t>
            </a:r>
          </a:p>
        </p:txBody>
      </p:sp>
    </p:spTree>
    <p:extLst>
      <p:ext uri="{BB962C8B-B14F-4D97-AF65-F5344CB8AC3E}">
        <p14:creationId xmlns:p14="http://schemas.microsoft.com/office/powerpoint/2010/main" val="136149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0C153F-1B9B-AAFD-3323-0A1DFA2BA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7182" y="1749602"/>
            <a:ext cx="6501439" cy="1091840"/>
          </a:xfrm>
        </p:spPr>
        <p:txBody>
          <a:bodyPr/>
          <a:lstStyle/>
          <a:p>
            <a:r>
              <a:rPr lang="de-CH" dirty="0"/>
              <a:t>Kontakt Bauleitung EKS (Freinek Claudio)</a:t>
            </a:r>
          </a:p>
          <a:p>
            <a:r>
              <a:rPr lang="de-CH" dirty="0"/>
              <a:t>Termine/Absprache vor Ort aktuelle Trasse und Situation 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B6D4CB-661A-A39A-1BD0-D59555D8C4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26AD9B-5E9A-46DC-9E2D-9BCE3812E380}" type="datetime4">
              <a:rPr lang="de-CH" smtClean="0"/>
              <a:t>23.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F2FEFF-2C36-A6DD-932D-F9459F5F2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/>
              <a:t>Netzdienstleistungen | Beleuchtungstechnik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BA8A24-A4A9-1AE8-DE88-A2629392AA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7"/>
            <a:ext cx="7106485" cy="721806"/>
          </a:xfrm>
        </p:spPr>
        <p:txBody>
          <a:bodyPr/>
          <a:lstStyle/>
          <a:p>
            <a:r>
              <a:rPr lang="de-CH" sz="3600" dirty="0"/>
              <a:t>Weiteres Vorgehen  </a:t>
            </a:r>
          </a:p>
        </p:txBody>
      </p:sp>
      <p:pic>
        <p:nvPicPr>
          <p:cNvPr id="9" name="Grafik 8" descr="Ein Bild, das Text, Schrift, Reihe, Screenshot enthält.&#10;&#10;KI-generierte Inhalte können fehlerhaft sein.">
            <a:extLst>
              <a:ext uri="{FF2B5EF4-FFF2-40B4-BE49-F238E27FC236}">
                <a16:creationId xmlns:a16="http://schemas.microsoft.com/office/drawing/2014/main" id="{17A6829A-0BC9-230A-CABD-A3E7351A1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08" y="3271819"/>
            <a:ext cx="10955279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16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endliche Fragezeichen in 3D-Rendering">
            <a:extLst>
              <a:ext uri="{FF2B5EF4-FFF2-40B4-BE49-F238E27FC236}">
                <a16:creationId xmlns:a16="http://schemas.microsoft.com/office/drawing/2014/main" id="{3A5F419B-AF21-869F-35A1-045D5F4CB1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064" r="1" b="8889"/>
          <a:stretch>
            <a:fillRect/>
          </a:stretch>
        </p:blipFill>
        <p:spPr>
          <a:xfrm>
            <a:off x="1569801" y="1820545"/>
            <a:ext cx="10303347" cy="4473661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A09828-B824-6F55-4516-5245F51D1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9356" y="6997937"/>
            <a:ext cx="3137221" cy="269047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3E26AD9B-5E9A-46DC-9E2D-9BCE3812E380}" type="datetime4">
              <a:rPr lang="de-CH" smtClean="0"/>
              <a:pPr>
                <a:spcAft>
                  <a:spcPts val="600"/>
                </a:spcAft>
              </a:pPr>
              <a:t>23. März 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420CF2-1A88-8223-E00E-A6206306E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45" y="6998399"/>
            <a:ext cx="6087004" cy="270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Netzdienstleistungen | Beleuchtungstechnik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9B4CBC6-4FBD-BB4C-9041-7B81E2B9F1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4255" y="389076"/>
            <a:ext cx="6208585" cy="799643"/>
          </a:xfrm>
        </p:spPr>
        <p:txBody>
          <a:bodyPr>
            <a:noAutofit/>
          </a:bodyPr>
          <a:lstStyle/>
          <a:p>
            <a:r>
              <a:rPr lang="de-CH" sz="3600" dirty="0"/>
              <a:t>Fragen </a:t>
            </a:r>
          </a:p>
        </p:txBody>
      </p:sp>
    </p:spTree>
    <p:extLst>
      <p:ext uri="{BB962C8B-B14F-4D97-AF65-F5344CB8AC3E}">
        <p14:creationId xmlns:p14="http://schemas.microsoft.com/office/powerpoint/2010/main" val="1878701675"/>
      </p:ext>
    </p:extLst>
  </p:cSld>
  <p:clrMapOvr>
    <a:masterClrMapping/>
  </p:clrMapOvr>
</p:sld>
</file>

<file path=ppt/theme/theme1.xml><?xml version="1.0" encoding="utf-8"?>
<a:theme xmlns:a="http://schemas.openxmlformats.org/drawingml/2006/main" name="PP_Vorlage_n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defRPr b="1" dirty="0">
            <a:ea typeface="Arial" pitchFamily="-28" charset="0"/>
            <a:cs typeface="Arial" pitchFamily="-2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L-VR-GL-Antrag_16_9.potx [Schreibgeschützt]" id="{DF5F6D05-F26A-4B5F-BB9D-A38D30845777}" vid="{BCA4CD57-0E6E-4AA1-8897-311369B8F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DC17890564CC4F958310B306B9454F" ma:contentTypeVersion="18" ma:contentTypeDescription="Create a new document." ma:contentTypeScope="" ma:versionID="ae6bc779e4c5cf3e6150691b84de142a">
  <xsd:schema xmlns:xsd="http://www.w3.org/2001/XMLSchema" xmlns:xs="http://www.w3.org/2001/XMLSchema" xmlns:p="http://schemas.microsoft.com/office/2006/metadata/properties" xmlns:ns2="4de47583-69c8-41d4-9a0b-23144f8ae973" xmlns:ns3="61ac6790-15b8-48a1-9fb2-4ce268b2b45b" targetNamespace="http://schemas.microsoft.com/office/2006/metadata/properties" ma:root="true" ma:fieldsID="2c9c1bf016c833625b6242eb635a00a2" ns2:_="" ns3:_="">
    <xsd:import namespace="4de47583-69c8-41d4-9a0b-23144f8ae973"/>
    <xsd:import namespace="61ac6790-15b8-48a1-9fb2-4ce268b2b4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47583-69c8-41d4-9a0b-23144f8ae9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7837a0-a9c6-476f-849c-68578373b0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6790-15b8-48a1-9fb2-4ce268b2b45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3c8eb0f-41de-420e-bdf1-c95d42f4113d}" ma:internalName="TaxCatchAll" ma:showField="CatchAllData" ma:web="61ac6790-15b8-48a1-9fb2-4ce268b2b4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e47583-69c8-41d4-9a0b-23144f8ae973">
      <Terms xmlns="http://schemas.microsoft.com/office/infopath/2007/PartnerControls"/>
    </lcf76f155ced4ddcb4097134ff3c332f>
    <TaxCatchAll xmlns="61ac6790-15b8-48a1-9fb2-4ce268b2b4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0FC8F3-741A-42B5-942D-EA4C524DE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47583-69c8-41d4-9a0b-23144f8ae973"/>
    <ds:schemaRef ds:uri="61ac6790-15b8-48a1-9fb2-4ce268b2b4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0239C6-3069-4936-A8AD-50EB8EA059D0}">
  <ds:schemaRefs>
    <ds:schemaRef ds:uri="61ac6790-15b8-48a1-9fb2-4ce268b2b45b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de47583-69c8-41d4-9a0b-23144f8ae97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56DE8D-69F6-4964-BB54-93B0880D2F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VL-VR-GL-Antrag_16_9</Template>
  <TotalTime>0</TotalTime>
  <Words>275</Words>
  <Application>Microsoft Office PowerPoint</Application>
  <PresentationFormat>Benutzerdefiniert</PresentationFormat>
  <Paragraphs>91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PP_Vorlage_neu</vt:lpstr>
      <vt:lpstr>Niederspannungssanierung der Körbelstrasse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Elektrizitaetswerk des Kantons Schaffhausen AG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Beleuchtungsknzept</dc:title>
  <dc:creator>Palacios Ruben EKS</dc:creator>
  <dc:description>130743</dc:description>
  <cp:lastModifiedBy>Christine Wick</cp:lastModifiedBy>
  <cp:revision>15</cp:revision>
  <cp:lastPrinted>2009-05-20T12:45:45Z</cp:lastPrinted>
  <dcterms:created xsi:type="dcterms:W3CDTF">2023-10-26T09:06:05Z</dcterms:created>
  <dcterms:modified xsi:type="dcterms:W3CDTF">2026-03-23T09:52:44Z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0x010100EADC17890564CC4F958310B306B9454F</vt:lpwstr>
  </property>
  <property fmtid="{D5CDD505-2E9C-101B-9397-08002B2CF9AE}" pid="3" name="MediaServiceImageTags">
    <vt:lpwstr/>
  </property>
</Properties>
</file>